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342" r:id="rId3"/>
    <p:sldId id="258" r:id="rId4"/>
    <p:sldId id="343" r:id="rId5"/>
    <p:sldId id="444" r:id="rId6"/>
    <p:sldId id="445" r:id="rId7"/>
    <p:sldId id="358" r:id="rId8"/>
    <p:sldId id="268" r:id="rId9"/>
    <p:sldId id="269" r:id="rId10"/>
    <p:sldId id="451" r:id="rId11"/>
    <p:sldId id="447" r:id="rId12"/>
    <p:sldId id="450" r:id="rId13"/>
    <p:sldId id="448" r:id="rId14"/>
    <p:sldId id="449" r:id="rId15"/>
    <p:sldId id="452" r:id="rId16"/>
    <p:sldId id="393" r:id="rId17"/>
    <p:sldId id="395" r:id="rId18"/>
    <p:sldId id="394" r:id="rId19"/>
    <p:sldId id="396" r:id="rId20"/>
    <p:sldId id="453" r:id="rId21"/>
    <p:sldId id="398" r:id="rId22"/>
    <p:sldId id="416" r:id="rId23"/>
    <p:sldId id="454" r:id="rId24"/>
    <p:sldId id="275" r:id="rId25"/>
    <p:sldId id="277" r:id="rId26"/>
    <p:sldId id="278" r:id="rId27"/>
    <p:sldId id="420" r:id="rId28"/>
    <p:sldId id="421" r:id="rId29"/>
    <p:sldId id="422" r:id="rId30"/>
    <p:sldId id="424" r:id="rId31"/>
    <p:sldId id="291" r:id="rId32"/>
    <p:sldId id="386" r:id="rId33"/>
    <p:sldId id="387" r:id="rId34"/>
    <p:sldId id="388" r:id="rId35"/>
    <p:sldId id="293" r:id="rId36"/>
    <p:sldId id="295" r:id="rId37"/>
    <p:sldId id="389" r:id="rId38"/>
    <p:sldId id="390" r:id="rId39"/>
    <p:sldId id="425" r:id="rId40"/>
    <p:sldId id="456" r:id="rId41"/>
    <p:sldId id="457" r:id="rId42"/>
    <p:sldId id="426" r:id="rId43"/>
    <p:sldId id="427" r:id="rId44"/>
    <p:sldId id="392" r:id="rId45"/>
    <p:sldId id="428" r:id="rId46"/>
    <p:sldId id="429" r:id="rId47"/>
    <p:sldId id="439" r:id="rId48"/>
    <p:sldId id="430" r:id="rId49"/>
    <p:sldId id="458" r:id="rId50"/>
    <p:sldId id="461" r:id="rId51"/>
    <p:sldId id="460" r:id="rId52"/>
    <p:sldId id="459" r:id="rId53"/>
    <p:sldId id="432" r:id="rId54"/>
    <p:sldId id="433" r:id="rId55"/>
    <p:sldId id="434" r:id="rId56"/>
    <p:sldId id="435" r:id="rId57"/>
    <p:sldId id="462" r:id="rId58"/>
    <p:sldId id="436" r:id="rId59"/>
    <p:sldId id="437" r:id="rId60"/>
    <p:sldId id="455" r:id="rId61"/>
    <p:sldId id="443" r:id="rId62"/>
    <p:sldId id="305" r:id="rId63"/>
    <p:sldId id="402" r:id="rId64"/>
    <p:sldId id="401" r:id="rId65"/>
    <p:sldId id="405" r:id="rId66"/>
    <p:sldId id="403" r:id="rId67"/>
    <p:sldId id="407" r:id="rId68"/>
    <p:sldId id="411" r:id="rId69"/>
    <p:sldId id="412" r:id="rId70"/>
    <p:sldId id="414" r:id="rId71"/>
    <p:sldId id="415" r:id="rId72"/>
    <p:sldId id="404" r:id="rId73"/>
    <p:sldId id="406" r:id="rId74"/>
    <p:sldId id="442" r:id="rId75"/>
    <p:sldId id="409" r:id="rId76"/>
    <p:sldId id="410" r:id="rId77"/>
    <p:sldId id="446" r:id="rId78"/>
    <p:sldId id="355" r:id="rId79"/>
    <p:sldId id="354" r:id="rId80"/>
    <p:sldId id="350" r:id="rId81"/>
    <p:sldId id="357" r:id="rId82"/>
    <p:sldId id="360" r:id="rId83"/>
    <p:sldId id="266" r:id="rId84"/>
    <p:sldId id="270" r:id="rId85"/>
    <p:sldId id="271" r:id="rId86"/>
    <p:sldId id="272" r:id="rId87"/>
    <p:sldId id="273" r:id="rId88"/>
    <p:sldId id="274" r:id="rId89"/>
    <p:sldId id="413" r:id="rId90"/>
    <p:sldId id="42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051"/>
    <a:srgbClr val="011893"/>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94733"/>
  </p:normalViewPr>
  <p:slideViewPr>
    <p:cSldViewPr snapToGrid="0" snapToObjects="1" showGuides="1">
      <p:cViewPr varScale="1">
        <p:scale>
          <a:sx n="117" d="100"/>
          <a:sy n="117" d="100"/>
        </p:scale>
        <p:origin x="20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36</a:t>
            </a:fld>
            <a:endParaRPr lang="en-US"/>
          </a:p>
        </p:txBody>
      </p:sp>
    </p:spTree>
    <p:extLst>
      <p:ext uri="{BB962C8B-B14F-4D97-AF65-F5344CB8AC3E}">
        <p14:creationId xmlns:p14="http://schemas.microsoft.com/office/powerpoint/2010/main" val="236042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79</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94610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80</a:t>
            </a:fld>
            <a:endParaRPr lang="en-US"/>
          </a:p>
        </p:txBody>
      </p:sp>
    </p:spTree>
    <p:extLst>
      <p:ext uri="{BB962C8B-B14F-4D97-AF65-F5344CB8AC3E}">
        <p14:creationId xmlns:p14="http://schemas.microsoft.com/office/powerpoint/2010/main" val="84248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45826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0.tiff"/><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49.jpeg"/></Relationships>
</file>

<file path=ppt/slides/_rels/slide7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8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8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261436"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Tsinghua U.</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pic>
        <p:nvPicPr>
          <p:cNvPr id="19" name="Picture 18">
            <a:extLst>
              <a:ext uri="{FF2B5EF4-FFF2-40B4-BE49-F238E27FC236}">
                <a16:creationId xmlns:a16="http://schemas.microsoft.com/office/drawing/2014/main" id="{C9C85099-477E-ED49-9546-CD27B9649DA0}"/>
              </a:ext>
            </a:extLst>
          </p:cNvPr>
          <p:cNvPicPr>
            <a:picLocks noChangeAspect="1"/>
          </p:cNvPicPr>
          <p:nvPr/>
        </p:nvPicPr>
        <p:blipFill>
          <a:blip r:embed="rId10"/>
          <a:stretch>
            <a:fillRect/>
          </a:stretch>
        </p:blipFill>
        <p:spPr>
          <a:xfrm>
            <a:off x="8603613" y="3885365"/>
            <a:ext cx="266830" cy="217677"/>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can impacts carbon cycling and climate</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pic>
        <p:nvPicPr>
          <p:cNvPr id="5" name="Picture 4">
            <a:extLst>
              <a:ext uri="{FF2B5EF4-FFF2-40B4-BE49-F238E27FC236}">
                <a16:creationId xmlns:a16="http://schemas.microsoft.com/office/drawing/2014/main" id="{B9B4194B-748E-4A43-BC8A-5938EB896101}"/>
              </a:ext>
            </a:extLst>
          </p:cNvPr>
          <p:cNvPicPr>
            <a:picLocks noChangeAspect="1"/>
          </p:cNvPicPr>
          <p:nvPr/>
        </p:nvPicPr>
        <p:blipFill>
          <a:blip r:embed="rId3"/>
          <a:stretch>
            <a:fillRect/>
          </a:stretch>
        </p:blipFill>
        <p:spPr>
          <a:xfrm>
            <a:off x="838200" y="1909894"/>
            <a:ext cx="4684929" cy="4283630"/>
          </a:xfrm>
          <a:prstGeom prst="rect">
            <a:avLst/>
          </a:prstGeom>
        </p:spPr>
      </p:pic>
      <p:pic>
        <p:nvPicPr>
          <p:cNvPr id="13" name="Picture 12">
            <a:extLst>
              <a:ext uri="{FF2B5EF4-FFF2-40B4-BE49-F238E27FC236}">
                <a16:creationId xmlns:a16="http://schemas.microsoft.com/office/drawing/2014/main" id="{E38C170E-0E82-DE48-8809-BD89FA368FD0}"/>
              </a:ext>
            </a:extLst>
          </p:cNvPr>
          <p:cNvPicPr>
            <a:picLocks noChangeAspect="1"/>
          </p:cNvPicPr>
          <p:nvPr/>
        </p:nvPicPr>
        <p:blipFill rotWithShape="1">
          <a:blip r:embed="rId4">
            <a:extLst>
              <a:ext uri="{28A0092B-C50C-407E-A947-70E740481C1C}">
                <a14:useLocalDpi xmlns:a14="http://schemas.microsoft.com/office/drawing/2010/main" val="0"/>
              </a:ext>
            </a:extLst>
          </a:blip>
          <a:srcRect l="1997" t="49131" r="49328" b="2402"/>
          <a:stretch/>
        </p:blipFill>
        <p:spPr>
          <a:xfrm>
            <a:off x="5959803" y="1909894"/>
            <a:ext cx="5965367" cy="3609406"/>
          </a:xfrm>
          <a:prstGeom prst="rect">
            <a:avLst/>
          </a:prstGeom>
        </p:spPr>
      </p:pic>
      <p:sp>
        <p:nvSpPr>
          <p:cNvPr id="14" name="TextBox 13">
            <a:extLst>
              <a:ext uri="{FF2B5EF4-FFF2-40B4-BE49-F238E27FC236}">
                <a16:creationId xmlns:a16="http://schemas.microsoft.com/office/drawing/2014/main" id="{4ECAEF0E-C957-D244-841C-EF9E082C232C}"/>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
        <p:nvSpPr>
          <p:cNvPr id="15" name="TextBox 14">
            <a:extLst>
              <a:ext uri="{FF2B5EF4-FFF2-40B4-BE49-F238E27FC236}">
                <a16:creationId xmlns:a16="http://schemas.microsoft.com/office/drawing/2014/main" id="{4F5C5678-E5FD-4C4E-98B0-C48719C5FA09}"/>
              </a:ext>
            </a:extLst>
          </p:cNvPr>
          <p:cNvSpPr txBox="1"/>
          <p:nvPr/>
        </p:nvSpPr>
        <p:spPr>
          <a:xfrm>
            <a:off x="0" y="6488668"/>
            <a:ext cx="4135556" cy="369332"/>
          </a:xfrm>
          <a:prstGeom prst="rect">
            <a:avLst/>
          </a:prstGeom>
          <a:noFill/>
        </p:spPr>
        <p:txBody>
          <a:bodyPr wrap="none" rtlCol="0">
            <a:spAutoFit/>
          </a:bodyPr>
          <a:lstStyle/>
          <a:p>
            <a:r>
              <a:rPr lang="en-US" dirty="0"/>
              <a:t>Smith et al. (2017) </a:t>
            </a:r>
            <a:r>
              <a:rPr lang="en-US" i="1" dirty="0"/>
              <a:t>Nature Climate Change</a:t>
            </a:r>
            <a:endParaRPr lang="en-US" dirty="0"/>
          </a:p>
        </p:txBody>
      </p:sp>
    </p:spTree>
    <p:extLst>
      <p:ext uri="{BB962C8B-B14F-4D97-AF65-F5344CB8AC3E}">
        <p14:creationId xmlns:p14="http://schemas.microsoft.com/office/powerpoint/2010/main" val="272834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FC7D-571A-634C-830D-66C5FD1C2EE1}"/>
              </a:ext>
            </a:extLst>
          </p:cNvPr>
          <p:cNvSpPr>
            <a:spLocks noGrp="1"/>
          </p:cNvSpPr>
          <p:nvPr>
            <p:ph type="title"/>
          </p:nvPr>
        </p:nvSpPr>
        <p:spPr/>
        <p:txBody>
          <a:bodyPr/>
          <a:lstStyle/>
          <a:p>
            <a:r>
              <a:rPr lang="en-US" dirty="0"/>
              <a:t>But no theoretical model for photosynthetic acclimation exists</a:t>
            </a:r>
          </a:p>
        </p:txBody>
      </p:sp>
      <p:sp>
        <p:nvSpPr>
          <p:cNvPr id="3" name="Text Placeholder 2">
            <a:extLst>
              <a:ext uri="{FF2B5EF4-FFF2-40B4-BE49-F238E27FC236}">
                <a16:creationId xmlns:a16="http://schemas.microsoft.com/office/drawing/2014/main" id="{0F502CA9-2516-1F4B-AFD5-DFA661CF2483}"/>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75442620-FAE5-3849-98A3-DCEA3EB1E35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6065657-03A6-C847-B269-CAF08D5A061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5657DE-3C31-8948-A8F0-9A5B6D76EA45}"/>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0813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2" name="Content Placeholder 11">
            <a:extLst>
              <a:ext uri="{FF2B5EF4-FFF2-40B4-BE49-F238E27FC236}">
                <a16:creationId xmlns:a16="http://schemas.microsoft.com/office/drawing/2014/main" id="{5641E989-8C69-5345-AA7C-C1A7FCE016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70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11893"/>
                </a:solidFill>
              </a:rPr>
              <a:t>Unreliable future predictions (overparameterization, tuning)</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84A8664F-15CC-AA4A-B0E2-B2BD9DC1335E}"/>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8" name="TextBox 7">
            <a:extLst>
              <a:ext uri="{FF2B5EF4-FFF2-40B4-BE49-F238E27FC236}">
                <a16:creationId xmlns:a16="http://schemas.microsoft.com/office/drawing/2014/main" id="{0C199290-F26F-2C44-A943-EF3627D2C46B}"/>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9" name="Picture 8">
            <a:extLst>
              <a:ext uri="{FF2B5EF4-FFF2-40B4-BE49-F238E27FC236}">
                <a16:creationId xmlns:a16="http://schemas.microsoft.com/office/drawing/2014/main" id="{BBD9EA17-AABD-8649-B0B9-58859FDCDE32}"/>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10" name="Picture 9">
            <a:extLst>
              <a:ext uri="{FF2B5EF4-FFF2-40B4-BE49-F238E27FC236}">
                <a16:creationId xmlns:a16="http://schemas.microsoft.com/office/drawing/2014/main" id="{03E45BE5-2658-7E48-8EFD-DF92A09E15FB}"/>
              </a:ext>
            </a:extLst>
          </p:cNvPr>
          <p:cNvPicPr>
            <a:picLocks noChangeAspect="1"/>
          </p:cNvPicPr>
          <p:nvPr/>
        </p:nvPicPr>
        <p:blipFill>
          <a:blip r:embed="rId4"/>
          <a:stretch>
            <a:fillRect/>
          </a:stretch>
        </p:blipFill>
        <p:spPr>
          <a:xfrm>
            <a:off x="1386668" y="2814431"/>
            <a:ext cx="3702252" cy="3362532"/>
          </a:xfrm>
          <a:prstGeom prst="rect">
            <a:avLst/>
          </a:prstGeom>
        </p:spPr>
      </p:pic>
    </p:spTree>
    <p:extLst>
      <p:ext uri="{BB962C8B-B14F-4D97-AF65-F5344CB8AC3E}">
        <p14:creationId xmlns:p14="http://schemas.microsoft.com/office/powerpoint/2010/main" val="56948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09051"/>
                </a:solidFill>
              </a:rPr>
              <a:t>Inability to test mechanisms</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FA764E43-5E77-EA4A-B700-878FA5F88586}"/>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8" name="Picture 7">
            <a:extLst>
              <a:ext uri="{FF2B5EF4-FFF2-40B4-BE49-F238E27FC236}">
                <a16:creationId xmlns:a16="http://schemas.microsoft.com/office/drawing/2014/main" id="{564D93E5-3B7D-594B-824D-62633E8F4915}"/>
              </a:ext>
            </a:extLst>
          </p:cNvPr>
          <p:cNvPicPr>
            <a:picLocks noChangeAspect="1"/>
          </p:cNvPicPr>
          <p:nvPr/>
        </p:nvPicPr>
        <p:blipFill>
          <a:blip r:embed="rId4"/>
          <a:stretch>
            <a:fillRect/>
          </a:stretch>
        </p:blipFill>
        <p:spPr>
          <a:xfrm>
            <a:off x="1386668" y="2814431"/>
            <a:ext cx="3702252" cy="3362532"/>
          </a:xfrm>
          <a:prstGeom prst="rect">
            <a:avLst/>
          </a:prstGeom>
        </p:spPr>
      </p:pic>
      <p:sp>
        <p:nvSpPr>
          <p:cNvPr id="9" name="TextBox 8">
            <a:extLst>
              <a:ext uri="{FF2B5EF4-FFF2-40B4-BE49-F238E27FC236}">
                <a16:creationId xmlns:a16="http://schemas.microsoft.com/office/drawing/2014/main" id="{B723CE28-825B-D847-8808-8502222A4ECB}"/>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10" name="TextBox 9">
            <a:extLst>
              <a:ext uri="{FF2B5EF4-FFF2-40B4-BE49-F238E27FC236}">
                <a16:creationId xmlns:a16="http://schemas.microsoft.com/office/drawing/2014/main" id="{4E705CD8-5E92-D740-A6B7-8522DDAB0946}"/>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Tree>
    <p:extLst>
      <p:ext uri="{BB962C8B-B14F-4D97-AF65-F5344CB8AC3E}">
        <p14:creationId xmlns:p14="http://schemas.microsoft.com/office/powerpoint/2010/main" val="382423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938B-F270-6149-BEB8-EF3C1BDA0F91}"/>
              </a:ext>
            </a:extLst>
          </p:cNvPr>
          <p:cNvSpPr>
            <a:spLocks noGrp="1"/>
          </p:cNvSpPr>
          <p:nvPr>
            <p:ph type="title"/>
          </p:nvPr>
        </p:nvSpPr>
        <p:spPr>
          <a:xfrm>
            <a:off x="927385" y="1937981"/>
            <a:ext cx="10515600" cy="3179929"/>
          </a:xfrm>
        </p:spPr>
        <p:txBody>
          <a:bodyPr>
            <a:normAutofit/>
          </a:bodyPr>
          <a:lstStyle/>
          <a:p>
            <a:r>
              <a:rPr lang="en-US" sz="4800" b="1" u="sng" dirty="0"/>
              <a:t>Our Goal</a:t>
            </a:r>
            <a:r>
              <a:rPr lang="en-US" sz="4800" dirty="0"/>
              <a:t>: Develop a mechanistic model of photosynthetic acclimation based on </a:t>
            </a:r>
            <a:r>
              <a:rPr lang="en-US" sz="4800" b="1" dirty="0">
                <a:solidFill>
                  <a:srgbClr val="011893"/>
                </a:solidFill>
              </a:rPr>
              <a:t>optimization</a:t>
            </a:r>
            <a:r>
              <a:rPr lang="en-US" sz="4800" dirty="0"/>
              <a:t> and the </a:t>
            </a:r>
            <a:r>
              <a:rPr lang="en-US" sz="4800" b="1" dirty="0">
                <a:solidFill>
                  <a:srgbClr val="011893"/>
                </a:solidFill>
              </a:rPr>
              <a:t>first principles</a:t>
            </a:r>
            <a:r>
              <a:rPr lang="en-US" sz="4800" dirty="0"/>
              <a:t> of plant physiological theory</a:t>
            </a:r>
          </a:p>
        </p:txBody>
      </p:sp>
      <p:grpSp>
        <p:nvGrpSpPr>
          <p:cNvPr id="4" name="Group 3">
            <a:extLst>
              <a:ext uri="{FF2B5EF4-FFF2-40B4-BE49-F238E27FC236}">
                <a16:creationId xmlns:a16="http://schemas.microsoft.com/office/drawing/2014/main" id="{E3E342A3-645B-2045-A402-ED9BF3869D3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110B46D7-6041-E648-B27E-F2DCF22CB44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728FF59-0793-AB4E-BC40-6DC6A397419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842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fastest rate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grpSp>
        <p:nvGrpSpPr>
          <p:cNvPr id="5" name="Group 4">
            <a:extLst>
              <a:ext uri="{FF2B5EF4-FFF2-40B4-BE49-F238E27FC236}">
                <a16:creationId xmlns:a16="http://schemas.microsoft.com/office/drawing/2014/main" id="{E365BF37-C68C-4C4E-9B57-58627910B34E}"/>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96DD88E-2223-0847-A5BB-43958C99A1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75C25FC5-204A-2540-85E9-9227690C9699}"/>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3074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C82D73CB-27EF-854E-A735-983AD614332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F737F39-9D64-6A49-9E45-CBB0D4987461}"/>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7ECE7FA4-0399-CA49-A8B9-B178FFDB518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994403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F88DAF7-410D-B849-BED0-7A13682D547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92236CE8-EF9F-0B42-978C-377CE3B87D4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7EA2B03-8292-404C-99A4-78D0B1FC19E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0062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5BFBBFB3-1048-EB41-9A64-5373072F713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2042E35-E633-2F44-8620-0A6E7B4C5BB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DA6F982-B53C-AF4A-8C83-8B84E8A04F6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7218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82331-D69A-9242-B5E8-7F548B8072F0}"/>
              </a:ext>
            </a:extLst>
          </p:cNvPr>
          <p:cNvPicPr>
            <a:picLocks noChangeAspect="1"/>
          </p:cNvPicPr>
          <p:nvPr/>
        </p:nvPicPr>
        <p:blipFill>
          <a:blip r:embed="rId2"/>
          <a:stretch>
            <a:fillRect/>
          </a:stretch>
        </p:blipFill>
        <p:spPr>
          <a:xfrm>
            <a:off x="4148918" y="0"/>
            <a:ext cx="8043081" cy="3006000"/>
          </a:xfrm>
          <a:prstGeom prst="rect">
            <a:avLst/>
          </a:prstGeom>
        </p:spPr>
      </p:pic>
      <p:pic>
        <p:nvPicPr>
          <p:cNvPr id="3" name="Picture 2">
            <a:extLst>
              <a:ext uri="{FF2B5EF4-FFF2-40B4-BE49-F238E27FC236}">
                <a16:creationId xmlns:a16="http://schemas.microsoft.com/office/drawing/2014/main" id="{EC495E41-DF3E-2646-B2DC-B599A79EFCFB}"/>
              </a:ext>
            </a:extLst>
          </p:cNvPr>
          <p:cNvPicPr>
            <a:picLocks noChangeAspect="1"/>
          </p:cNvPicPr>
          <p:nvPr/>
        </p:nvPicPr>
        <p:blipFill>
          <a:blip r:embed="rId3"/>
          <a:stretch>
            <a:fillRect/>
          </a:stretch>
        </p:blipFill>
        <p:spPr>
          <a:xfrm>
            <a:off x="150126" y="3363816"/>
            <a:ext cx="7620000" cy="2782513"/>
          </a:xfrm>
          <a:prstGeom prst="rect">
            <a:avLst/>
          </a:prstGeom>
        </p:spPr>
      </p:pic>
    </p:spTree>
    <p:extLst>
      <p:ext uri="{BB962C8B-B14F-4D97-AF65-F5344CB8AC3E}">
        <p14:creationId xmlns:p14="http://schemas.microsoft.com/office/powerpoint/2010/main" val="155106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u="sng" dirty="0">
                <a:solidFill>
                  <a:srgbClr val="009051"/>
                </a:solidFill>
              </a:rPr>
              <a:t>Rubisco carboxylation rate</a:t>
            </a:r>
            <a:r>
              <a:rPr lang="en-US" sz="3600" dirty="0">
                <a:solidFill>
                  <a:srgbClr val="011893"/>
                </a:solidFill>
              </a:rPr>
              <a:t> or </a:t>
            </a:r>
            <a:r>
              <a:rPr lang="en-US" sz="3600" b="1" u="sng" dirty="0">
                <a:solidFill>
                  <a:srgbClr val="009051"/>
                </a:solidFill>
              </a:rPr>
              <a:t>electron transport rate to regenerate Rubisco</a:t>
            </a:r>
          </a:p>
          <a:p>
            <a:pPr marL="0" indent="0">
              <a:buNone/>
            </a:pPr>
            <a:endParaRPr lang="en-US" sz="3600" dirty="0">
              <a:solidFill>
                <a:srgbClr val="011893"/>
              </a:solidFill>
            </a:endParaRPr>
          </a:p>
        </p:txBody>
      </p:sp>
    </p:spTree>
    <p:extLst>
      <p:ext uri="{BB962C8B-B14F-4D97-AF65-F5344CB8AC3E}">
        <p14:creationId xmlns:p14="http://schemas.microsoft.com/office/powerpoint/2010/main" val="375525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u="sng" dirty="0">
                <a:solidFill>
                  <a:srgbClr val="009051"/>
                </a:solidFill>
              </a:rPr>
              <a:t>Rubisco carboxylation rate</a:t>
            </a:r>
            <a:r>
              <a:rPr lang="en-US" sz="3600" dirty="0">
                <a:solidFill>
                  <a:srgbClr val="011893"/>
                </a:solidFill>
              </a:rPr>
              <a:t> or </a:t>
            </a:r>
            <a:r>
              <a:rPr lang="en-US" sz="3600" b="1" u="sng"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4800" b="1" u="sng"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219089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sp>
        <p:nvSpPr>
          <p:cNvPr id="14" name="TextBox 13">
            <a:extLst>
              <a:ext uri="{FF2B5EF4-FFF2-40B4-BE49-F238E27FC236}">
                <a16:creationId xmlns:a16="http://schemas.microsoft.com/office/drawing/2014/main" id="{E9782BDE-BE23-A346-8EF6-2D0D145E50C3}"/>
              </a:ext>
            </a:extLst>
          </p:cNvPr>
          <p:cNvSpPr txBox="1"/>
          <p:nvPr/>
        </p:nvSpPr>
        <p:spPr>
          <a:xfrm>
            <a:off x="417534" y="2604753"/>
            <a:ext cx="5347682" cy="2862322"/>
          </a:xfrm>
          <a:prstGeom prst="rect">
            <a:avLst/>
          </a:prstGeom>
          <a:noFill/>
        </p:spPr>
        <p:txBody>
          <a:bodyPr wrap="none" rtlCol="0">
            <a:spAutoFit/>
          </a:bodyPr>
          <a:lstStyle/>
          <a:p>
            <a:r>
              <a:rPr lang="en-US" sz="6000" i="1" dirty="0">
                <a:solidFill>
                  <a:srgbClr val="009051"/>
                </a:solidFill>
              </a:rPr>
              <a:t>A</a:t>
            </a:r>
            <a:r>
              <a:rPr lang="en-US" sz="6000" baseline="-25000" dirty="0">
                <a:solidFill>
                  <a:srgbClr val="009051"/>
                </a:solidFill>
              </a:rPr>
              <a:t>c </a:t>
            </a:r>
            <a:r>
              <a:rPr lang="en-US" sz="6000" dirty="0">
                <a:solidFill>
                  <a:srgbClr val="009051"/>
                </a:solidFill>
              </a:rPr>
              <a:t>= </a:t>
            </a:r>
            <a:r>
              <a:rPr lang="en-US" sz="6000" i="1" dirty="0">
                <a:solidFill>
                  <a:srgbClr val="009051"/>
                </a:solidFill>
              </a:rPr>
              <a:t>f </a:t>
            </a:r>
            <a:r>
              <a:rPr lang="en-US" sz="6000" dirty="0">
                <a:solidFill>
                  <a:srgbClr val="009051"/>
                </a:solidFill>
              </a:rPr>
              <a:t>{</a:t>
            </a:r>
            <a:r>
              <a:rPr lang="en-US" sz="6000" i="1" dirty="0" err="1">
                <a:solidFill>
                  <a:srgbClr val="009051"/>
                </a:solidFill>
              </a:rPr>
              <a:t>V</a:t>
            </a:r>
            <a:r>
              <a:rPr lang="en-US" sz="6000" baseline="-25000" dirty="0" err="1">
                <a:solidFill>
                  <a:srgbClr val="009051"/>
                </a:solidFill>
              </a:rPr>
              <a:t>cmax</a:t>
            </a:r>
            <a:r>
              <a:rPr lang="en-US" sz="6000" dirty="0">
                <a:solidFill>
                  <a:srgbClr val="009051"/>
                </a:solidFill>
              </a:rPr>
              <a:t>,</a:t>
            </a:r>
            <a:r>
              <a:rPr lang="en-US" sz="6000" baseline="-25000" dirty="0">
                <a:solidFill>
                  <a:srgbClr val="009051"/>
                </a:solidFill>
              </a:rPr>
              <a:t> </a:t>
            </a:r>
            <a:r>
              <a:rPr lang="en-US" sz="6000" dirty="0">
                <a:solidFill>
                  <a:srgbClr val="009051"/>
                </a:solidFill>
              </a:rPr>
              <a:t>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a:p>
            <a:endParaRPr lang="en-US" sz="6000" dirty="0">
              <a:solidFill>
                <a:srgbClr val="009051"/>
              </a:solidFill>
            </a:endParaRPr>
          </a:p>
          <a:p>
            <a:r>
              <a:rPr lang="en-US" sz="6000" i="1" dirty="0" err="1">
                <a:solidFill>
                  <a:srgbClr val="009051"/>
                </a:solidFill>
              </a:rPr>
              <a:t>A</a:t>
            </a:r>
            <a:r>
              <a:rPr lang="en-US" sz="6000" baseline="-25000" dirty="0" err="1">
                <a:solidFill>
                  <a:srgbClr val="009051"/>
                </a:solidFill>
              </a:rPr>
              <a:t>j</a:t>
            </a:r>
            <a:r>
              <a:rPr lang="en-US" sz="6000" baseline="-25000" dirty="0">
                <a:solidFill>
                  <a:srgbClr val="009051"/>
                </a:solidFill>
              </a:rPr>
              <a:t> </a:t>
            </a:r>
            <a:r>
              <a:rPr lang="en-US" sz="6000" dirty="0">
                <a:solidFill>
                  <a:srgbClr val="009051"/>
                </a:solidFill>
              </a:rPr>
              <a:t>= </a:t>
            </a:r>
            <a:r>
              <a:rPr lang="en-US" sz="6000" i="1" dirty="0">
                <a:solidFill>
                  <a:srgbClr val="009051"/>
                </a:solidFill>
              </a:rPr>
              <a:t>f </a:t>
            </a:r>
            <a:r>
              <a:rPr lang="en-US" sz="6000" dirty="0">
                <a:solidFill>
                  <a:srgbClr val="009051"/>
                </a:solidFill>
              </a:rPr>
              <a:t>{light, 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p:txBody>
      </p:sp>
    </p:spTree>
    <p:extLst>
      <p:ext uri="{BB962C8B-B14F-4D97-AF65-F5344CB8AC3E}">
        <p14:creationId xmlns:p14="http://schemas.microsoft.com/office/powerpoint/2010/main" val="28776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3301967"/>
            <a:ext cx="7298793" cy="1200329"/>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8E4D60A5-A44C-4D43-A1A0-6897AE32EC5F}"/>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40216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F7A5F097-E421-C649-9E6F-8111908FCA4A}"/>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6B75E9AA-44B1-A949-AC0C-E602E8BE329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8079299A-9300-264F-80F4-AF69880B4488}"/>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72136AD6-3EA3-8A4F-A6B5-745C8B4C2B9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2739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grpSp>
        <p:nvGrpSpPr>
          <p:cNvPr id="7" name="Group 6">
            <a:extLst>
              <a:ext uri="{FF2B5EF4-FFF2-40B4-BE49-F238E27FC236}">
                <a16:creationId xmlns:a16="http://schemas.microsoft.com/office/drawing/2014/main" id="{645BD37F-49AE-7A43-92F5-2129F743A422}"/>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A840F522-0207-9C47-94C3-14AE46BA26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10C2D917-37CA-5F4F-B777-948A1295194D}"/>
                </a:ext>
              </a:extLst>
            </p:cNvPr>
            <p:cNvPicPr>
              <a:picLocks noChangeAspect="1"/>
            </p:cNvPicPr>
            <p:nvPr/>
          </p:nvPicPr>
          <p:blipFill>
            <a:blip r:embed="rId5"/>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7F40790-CF02-0544-96E0-1869B2DC41C1}"/>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51239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grpSp>
        <p:nvGrpSpPr>
          <p:cNvPr id="8" name="Group 7">
            <a:extLst>
              <a:ext uri="{FF2B5EF4-FFF2-40B4-BE49-F238E27FC236}">
                <a16:creationId xmlns:a16="http://schemas.microsoft.com/office/drawing/2014/main" id="{C4623016-713A-AF47-9BB9-639483E221F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6F5A146D-1A3F-BA49-9B51-DC8F5139D465}"/>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B2431006-4C04-004C-B39B-4F53BBA99C72}"/>
                </a:ext>
              </a:extLst>
            </p:cNvPr>
            <p:cNvPicPr>
              <a:picLocks noChangeAspect="1"/>
            </p:cNvPicPr>
            <p:nvPr/>
          </p:nvPicPr>
          <p:blipFill>
            <a:blip r:embed="rId6"/>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A5F3F063-D28D-C547-825E-EB9F7F22F6C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9979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TextBox 7">
            <a:extLst>
              <a:ext uri="{FF2B5EF4-FFF2-40B4-BE49-F238E27FC236}">
                <a16:creationId xmlns:a16="http://schemas.microsoft.com/office/drawing/2014/main" id="{A83FB43E-FC3C-9E4D-8660-2A820841C8EF}"/>
              </a:ext>
            </a:extLst>
          </p:cNvPr>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grpSp>
        <p:nvGrpSpPr>
          <p:cNvPr id="10" name="Group 9">
            <a:extLst>
              <a:ext uri="{FF2B5EF4-FFF2-40B4-BE49-F238E27FC236}">
                <a16:creationId xmlns:a16="http://schemas.microsoft.com/office/drawing/2014/main" id="{260BE83B-F90C-5142-8D18-4121C10ADD7D}"/>
              </a:ext>
            </a:extLst>
          </p:cNvPr>
          <p:cNvGrpSpPr/>
          <p:nvPr/>
        </p:nvGrpSpPr>
        <p:grpSpPr>
          <a:xfrm>
            <a:off x="8081319" y="-4207"/>
            <a:ext cx="4110681" cy="369332"/>
            <a:chOff x="8081319" y="-4207"/>
            <a:chExt cx="4110681" cy="369332"/>
          </a:xfrm>
        </p:grpSpPr>
        <p:sp>
          <p:nvSpPr>
            <p:cNvPr id="11" name="TextBox 10">
              <a:extLst>
                <a:ext uri="{FF2B5EF4-FFF2-40B4-BE49-F238E27FC236}">
                  <a16:creationId xmlns:a16="http://schemas.microsoft.com/office/drawing/2014/main" id="{48F9E959-63A5-284A-9255-20D012AF8E2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3279E901-E7DE-5042-9016-20BF71D34438}"/>
                </a:ext>
              </a:extLst>
            </p:cNvPr>
            <p:cNvPicPr>
              <a:picLocks noChangeAspect="1"/>
            </p:cNvPicPr>
            <p:nvPr/>
          </p:nvPicPr>
          <p:blipFill>
            <a:blip r:embed="rId8"/>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1045DD3F-6A2B-CF40-9213-352641DE5D1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78850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
        <p:nvSpPr>
          <p:cNvPr id="12" name="TextBox 11">
            <a:extLst>
              <a:ext uri="{FF2B5EF4-FFF2-40B4-BE49-F238E27FC236}">
                <a16:creationId xmlns:a16="http://schemas.microsoft.com/office/drawing/2014/main" id="{D5975595-53A6-5645-AD53-242B868ED6E0}"/>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22043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68B87C14-096D-8241-9DB9-D66EB0D25EA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DC294D8-70BB-DB4F-AF3E-8E106B57E24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4B12FB5-FAF8-4842-9509-3BA92E6BF5AA}"/>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5613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D6DEE812-8652-A44F-89F2-9AAB5369A40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79609B1-512B-7C46-BC3F-FBEAFD02AC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BDBC1AC-37F2-5944-A4E2-C01FDF05D0C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77153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2767289F-E077-3244-810A-CE0A4287470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51B7D57-34EF-904E-9F84-6601F929C3B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0F22794-1E04-6D4A-A02D-A1F3E7054CA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1829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i="1"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
        <p:nvSpPr>
          <p:cNvPr id="11" name="TextBox 10">
            <a:extLst>
              <a:ext uri="{FF2B5EF4-FFF2-40B4-BE49-F238E27FC236}">
                <a16:creationId xmlns:a16="http://schemas.microsoft.com/office/drawing/2014/main" id="{E5B37C3B-9678-244E-969A-9960D5B91BD9}"/>
              </a:ext>
            </a:extLst>
          </p:cNvPr>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67345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4"/>
          <a:stretch>
            <a:fillRect/>
          </a:stretch>
        </p:blipFill>
        <p:spPr>
          <a:xfrm>
            <a:off x="2943103" y="359355"/>
            <a:ext cx="5627692" cy="6498645"/>
          </a:xfrm>
          <a:prstGeom prst="rect">
            <a:avLst/>
          </a:prstGeom>
        </p:spPr>
      </p:pic>
      <p:sp>
        <p:nvSpPr>
          <p:cNvPr id="8" name="TextBox 7"/>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
        <p:nvSpPr>
          <p:cNvPr id="2" name="Rectangle 1">
            <a:extLst>
              <a:ext uri="{FF2B5EF4-FFF2-40B4-BE49-F238E27FC236}">
                <a16:creationId xmlns:a16="http://schemas.microsoft.com/office/drawing/2014/main" id="{6F706BF3-709F-F146-B506-33E571A94375}"/>
              </a:ext>
            </a:extLst>
          </p:cNvPr>
          <p:cNvSpPr/>
          <p:nvPr/>
        </p:nvSpPr>
        <p:spPr>
          <a:xfrm>
            <a:off x="3111690" y="3466531"/>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3270B0-9492-EF41-AF52-F020B17DA688}"/>
              </a:ext>
            </a:extLst>
          </p:cNvPr>
          <p:cNvSpPr/>
          <p:nvPr/>
        </p:nvSpPr>
        <p:spPr>
          <a:xfrm>
            <a:off x="5761637" y="6252956"/>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85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95528"/>
          </a:xfrm>
        </p:spPr>
        <p:txBody>
          <a:bodyPr>
            <a:normAutofit fontScale="90000"/>
          </a:bodyPr>
          <a:lstStyle/>
          <a:p>
            <a:r>
              <a:rPr lang="en-US" dirty="0">
                <a:solidFill>
                  <a:srgbClr val="011893"/>
                </a:solidFill>
              </a:rPr>
              <a:t>Question 1: </a:t>
            </a:r>
            <a:r>
              <a:rPr lang="en-US" dirty="0"/>
              <a:t>Is photosynthesis optimized to the environment?</a:t>
            </a:r>
            <a:br>
              <a:rPr lang="en-US" dirty="0"/>
            </a:br>
            <a:br>
              <a:rPr lang="en-US" dirty="0"/>
            </a:br>
            <a:r>
              <a:rPr lang="en-US" b="1" dirty="0">
                <a:solidFill>
                  <a:srgbClr val="009051"/>
                </a:solidFill>
              </a:rPr>
              <a:t>YES! Photosynthesis acclimates spatially as expected from optimization</a:t>
            </a:r>
          </a:p>
        </p:txBody>
      </p:sp>
      <p:grpSp>
        <p:nvGrpSpPr>
          <p:cNvPr id="4" name="Group 3">
            <a:extLst>
              <a:ext uri="{FF2B5EF4-FFF2-40B4-BE49-F238E27FC236}">
                <a16:creationId xmlns:a16="http://schemas.microsoft.com/office/drawing/2014/main" id="{342082AF-094B-364B-B6E1-369F748F185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23E7676-0C29-F242-A754-0C2B941B25A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3972452-F465-164D-906A-A708914CCAFB}"/>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953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45807368-587D-D34F-A994-907F2E8C440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C1F13F8-6C7C-3146-8EA6-5F016E86471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AF9BD03-72C0-F64E-A72A-829B1A4A0AA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59615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10527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
        <p:nvSpPr>
          <p:cNvPr id="4" name="TextBox 3">
            <a:extLst>
              <a:ext uri="{FF2B5EF4-FFF2-40B4-BE49-F238E27FC236}">
                <a16:creationId xmlns:a16="http://schemas.microsoft.com/office/drawing/2014/main" id="{77D5851B-DD2B-6F4A-A211-F60C6E5574D0}"/>
              </a:ext>
            </a:extLst>
          </p:cNvPr>
          <p:cNvSpPr txBox="1"/>
          <p:nvPr/>
        </p:nvSpPr>
        <p:spPr>
          <a:xfrm>
            <a:off x="6989162" y="3429000"/>
            <a:ext cx="4999189" cy="646331"/>
          </a:xfrm>
          <a:prstGeom prst="rect">
            <a:avLst/>
          </a:prstGeom>
          <a:noFill/>
        </p:spPr>
        <p:txBody>
          <a:bodyPr wrap="none" rtlCol="0">
            <a:spAutoFit/>
          </a:bodyPr>
          <a:lstStyle/>
          <a:p>
            <a:r>
              <a:rPr lang="en-US" sz="3600" dirty="0">
                <a:solidFill>
                  <a:srgbClr val="009051"/>
                </a:solidFill>
              </a:rPr>
              <a:t>Fully acclimated response</a:t>
            </a:r>
          </a:p>
        </p:txBody>
      </p:sp>
      <p:cxnSp>
        <p:nvCxnSpPr>
          <p:cNvPr id="6" name="Straight Arrow Connector 5">
            <a:extLst>
              <a:ext uri="{FF2B5EF4-FFF2-40B4-BE49-F238E27FC236}">
                <a16:creationId xmlns:a16="http://schemas.microsoft.com/office/drawing/2014/main" id="{F67205CD-B5FC-4149-A7F4-47EE5C433A37}"/>
              </a:ext>
            </a:extLst>
          </p:cNvPr>
          <p:cNvCxnSpPr>
            <a:stCxn id="4" idx="1"/>
          </p:cNvCxnSpPr>
          <p:nvPr/>
        </p:nvCxnSpPr>
        <p:spPr>
          <a:xfrm flipH="1">
            <a:off x="5572836" y="3752166"/>
            <a:ext cx="1416326" cy="3405"/>
          </a:xfrm>
          <a:prstGeom prst="straightConnector1">
            <a:avLst/>
          </a:prstGeom>
          <a:ln w="76200">
            <a:solidFill>
              <a:srgbClr val="00905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471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
        <p:nvSpPr>
          <p:cNvPr id="12" name="TextBox 11">
            <a:extLst>
              <a:ext uri="{FF2B5EF4-FFF2-40B4-BE49-F238E27FC236}">
                <a16:creationId xmlns:a16="http://schemas.microsoft.com/office/drawing/2014/main" id="{774D68F7-F972-B149-8B98-001F8AA30F3C}"/>
              </a:ext>
            </a:extLst>
          </p:cNvPr>
          <p:cNvSpPr txBox="1"/>
          <p:nvPr/>
        </p:nvSpPr>
        <p:spPr>
          <a:xfrm>
            <a:off x="8690773" y="5029200"/>
            <a:ext cx="1587294" cy="523220"/>
          </a:xfrm>
          <a:prstGeom prst="rect">
            <a:avLst/>
          </a:prstGeom>
          <a:noFill/>
        </p:spPr>
        <p:txBody>
          <a:bodyPr wrap="none" rtlCol="0">
            <a:spAutoFit/>
          </a:bodyPr>
          <a:lstStyle/>
          <a:p>
            <a:r>
              <a:rPr lang="en-US" sz="2800" b="1" dirty="0">
                <a:solidFill>
                  <a:srgbClr val="009051"/>
                </a:solidFill>
              </a:rPr>
              <a:t>(</a:t>
            </a:r>
            <a:r>
              <a:rPr lang="en-US" sz="2800" b="1" i="1" dirty="0">
                <a:solidFill>
                  <a:srgbClr val="009051"/>
                </a:solidFill>
              </a:rPr>
              <a:t>P</a:t>
            </a:r>
            <a:r>
              <a:rPr lang="en-US" sz="2800" b="1" dirty="0">
                <a:solidFill>
                  <a:srgbClr val="009051"/>
                </a:solidFill>
              </a:rPr>
              <a:t> &gt; 0.05)</a:t>
            </a:r>
          </a:p>
        </p:txBody>
      </p:sp>
    </p:spTree>
    <p:extLst>
      <p:ext uri="{BB962C8B-B14F-4D97-AF65-F5344CB8AC3E}">
        <p14:creationId xmlns:p14="http://schemas.microsoft.com/office/powerpoint/2010/main" val="877419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grpSp>
        <p:nvGrpSpPr>
          <p:cNvPr id="5" name="Group 4">
            <a:extLst>
              <a:ext uri="{FF2B5EF4-FFF2-40B4-BE49-F238E27FC236}">
                <a16:creationId xmlns:a16="http://schemas.microsoft.com/office/drawing/2014/main" id="{BF31092A-B799-634A-BFF6-63FC2190691F}"/>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840B93AA-9540-2549-AA31-8885301C22F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DBB2387-7B38-6943-ADE8-B2E5A70E26F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1182B0B5-A3ED-A241-9C54-6816DCD3A84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44827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grpSp>
        <p:nvGrpSpPr>
          <p:cNvPr id="5" name="Group 4">
            <a:extLst>
              <a:ext uri="{FF2B5EF4-FFF2-40B4-BE49-F238E27FC236}">
                <a16:creationId xmlns:a16="http://schemas.microsoft.com/office/drawing/2014/main" id="{AE3A9A4C-55CF-E14C-A1FD-272A03DA8D28}"/>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30DF5217-A703-7B45-B650-3F7EEFA5834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4538A7F-7374-C940-B34F-93D34D6DFD5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0F76CD3E-CCBD-3B4A-A73B-94C6CA7ECE6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3632715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18107"/>
          </a:xfrm>
        </p:spPr>
        <p:txBody>
          <a:bodyPr>
            <a:noAutofit/>
          </a:bodyPr>
          <a:lstStyle/>
          <a:p>
            <a:r>
              <a:rPr lang="en-US" sz="5400" dirty="0">
                <a:solidFill>
                  <a:srgbClr val="011893"/>
                </a:solidFill>
              </a:rPr>
              <a:t>Question 2: </a:t>
            </a:r>
            <a:r>
              <a:rPr lang="en-US" sz="5400" dirty="0"/>
              <a:t>How will photosynthesis acclimate to future conditions?</a:t>
            </a:r>
            <a:br>
              <a:rPr lang="en-US" sz="5400" dirty="0"/>
            </a:br>
            <a:br>
              <a:rPr lang="en-US" sz="5400" dirty="0"/>
            </a:br>
            <a:r>
              <a:rPr lang="en-US" sz="5400" b="1" dirty="0">
                <a:solidFill>
                  <a:srgbClr val="009051"/>
                </a:solidFill>
              </a:rPr>
              <a:t>Photosynthesis will increase and per-leaf-area nutrient use will decrease</a:t>
            </a:r>
          </a:p>
        </p:txBody>
      </p:sp>
      <p:grpSp>
        <p:nvGrpSpPr>
          <p:cNvPr id="4" name="Group 3">
            <a:extLst>
              <a:ext uri="{FF2B5EF4-FFF2-40B4-BE49-F238E27FC236}">
                <a16:creationId xmlns:a16="http://schemas.microsoft.com/office/drawing/2014/main" id="{AE69714C-297B-1043-A371-E3DF2BF1FE6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105CC6E-BD1E-3344-BBD9-F253A537343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B08B136-BAC6-4E47-B2FD-5C9CA8626C1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78922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B4DACDEA-99F7-7E40-8700-794E2B39516C}"/>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893F5F2-E4E6-FB4F-8264-936605C08FF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C053BDD0-228B-8C47-9BB8-1F58286A35DC}"/>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AFDD8BF2-F0E3-E140-B731-4F703A0F4120}"/>
              </a:ext>
            </a:extLst>
          </p:cNvPr>
          <p:cNvPicPr>
            <a:picLocks noChangeAspect="1"/>
          </p:cNvPicPr>
          <p:nvPr/>
        </p:nvPicPr>
        <p:blipFill rotWithShape="1">
          <a:blip r:embed="rId3"/>
          <a:srcRect l="14544" t="24839" r="57491" b="37875"/>
          <a:stretch/>
        </p:blipFill>
        <p:spPr>
          <a:xfrm>
            <a:off x="10664952" y="5346518"/>
            <a:ext cx="1527048" cy="1540239"/>
          </a:xfrm>
          <a:prstGeom prst="rect">
            <a:avLst/>
          </a:prstGeom>
        </p:spPr>
      </p:pic>
      <p:sp>
        <p:nvSpPr>
          <p:cNvPr id="8" name="TextBox 7">
            <a:extLst>
              <a:ext uri="{FF2B5EF4-FFF2-40B4-BE49-F238E27FC236}">
                <a16:creationId xmlns:a16="http://schemas.microsoft.com/office/drawing/2014/main" id="{96C3966C-AB2D-C842-AF41-1201F4FC22B1}"/>
              </a:ext>
            </a:extLst>
          </p:cNvPr>
          <p:cNvSpPr txBox="1"/>
          <p:nvPr/>
        </p:nvSpPr>
        <p:spPr>
          <a:xfrm>
            <a:off x="10664952" y="4680900"/>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Tree>
    <p:extLst>
      <p:ext uri="{BB962C8B-B14F-4D97-AF65-F5344CB8AC3E}">
        <p14:creationId xmlns:p14="http://schemas.microsoft.com/office/powerpoint/2010/main" val="378225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p:txBody>
      </p:sp>
      <p:grpSp>
        <p:nvGrpSpPr>
          <p:cNvPr id="4" name="Group 3">
            <a:extLst>
              <a:ext uri="{FF2B5EF4-FFF2-40B4-BE49-F238E27FC236}">
                <a16:creationId xmlns:a16="http://schemas.microsoft.com/office/drawing/2014/main" id="{53BF622B-4758-674B-95C9-A5A8B092EB73}"/>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FB04FE6-483B-7145-8E5F-9A52268C8A1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2987E93-C1F1-404F-8A0B-DB4001E69E98}"/>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6142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grpSp>
        <p:nvGrpSpPr>
          <p:cNvPr id="4" name="Group 3">
            <a:extLst>
              <a:ext uri="{FF2B5EF4-FFF2-40B4-BE49-F238E27FC236}">
                <a16:creationId xmlns:a16="http://schemas.microsoft.com/office/drawing/2014/main" id="{38DE3A63-BE99-EA4C-A082-1D0D4D95774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4FA76ED-5331-0F4C-B670-0E8930F6956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107688B-812C-5F48-ACAC-BE0FEE08DDA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89330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1173708"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5936776"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231596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BE2F-B926-1C43-BFBA-72717F58E099}"/>
              </a:ext>
            </a:extLst>
          </p:cNvPr>
          <p:cNvSpPr>
            <a:spLocks noGrp="1"/>
          </p:cNvSpPr>
          <p:nvPr>
            <p:ph type="title"/>
          </p:nvPr>
        </p:nvSpPr>
        <p:spPr/>
        <p:txBody>
          <a:bodyPr/>
          <a:lstStyle/>
          <a:p>
            <a:r>
              <a:rPr lang="en-US" dirty="0"/>
              <a:t>But do greenhouse experiments translate to the field?</a:t>
            </a:r>
          </a:p>
        </p:txBody>
      </p:sp>
      <p:sp>
        <p:nvSpPr>
          <p:cNvPr id="3" name="Text Placeholder 2">
            <a:extLst>
              <a:ext uri="{FF2B5EF4-FFF2-40B4-BE49-F238E27FC236}">
                <a16:creationId xmlns:a16="http://schemas.microsoft.com/office/drawing/2014/main" id="{26DC13D7-3207-6740-9B30-D0029BE74A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831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models for photosynthesis exist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10" name="Picture 9">
            <a:extLst>
              <a:ext uri="{FF2B5EF4-FFF2-40B4-BE49-F238E27FC236}">
                <a16:creationId xmlns:a16="http://schemas.microsoft.com/office/drawing/2014/main" id="{57280BF7-E2D7-C446-A4CC-1F206A956262}"/>
              </a:ext>
            </a:extLst>
          </p:cNvPr>
          <p:cNvPicPr>
            <a:picLocks noChangeAspect="1"/>
          </p:cNvPicPr>
          <p:nvPr/>
        </p:nvPicPr>
        <p:blipFill>
          <a:blip r:embed="rId3"/>
          <a:stretch>
            <a:fillRect/>
          </a:stretch>
        </p:blipFill>
        <p:spPr>
          <a:xfrm>
            <a:off x="1132764" y="1840814"/>
            <a:ext cx="9926472" cy="4298241"/>
          </a:xfrm>
          <a:prstGeom prst="rect">
            <a:avLst/>
          </a:prstGeom>
          <a:solidFill>
            <a:schemeClr val="tx1"/>
          </a:solidFill>
          <a:ln w="38100">
            <a:solidFill>
              <a:schemeClr val="tx1"/>
            </a:solidFill>
          </a:ln>
        </p:spPr>
      </p:pic>
    </p:spTree>
    <p:extLst>
      <p:ext uri="{BB962C8B-B14F-4D97-AF65-F5344CB8AC3E}">
        <p14:creationId xmlns:p14="http://schemas.microsoft.com/office/powerpoint/2010/main" val="3491971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A8447-1C9F-9943-AE44-D6396E362DBD}"/>
              </a:ext>
            </a:extLst>
          </p:cNvPr>
          <p:cNvPicPr>
            <a:picLocks noChangeAspect="1"/>
          </p:cNvPicPr>
          <p:nvPr/>
        </p:nvPicPr>
        <p:blipFill>
          <a:blip r:embed="rId2"/>
          <a:stretch>
            <a:fillRect/>
          </a:stretch>
        </p:blipFill>
        <p:spPr>
          <a:xfrm>
            <a:off x="2466508" y="514619"/>
            <a:ext cx="6848031" cy="2054410"/>
          </a:xfrm>
          <a:prstGeom prst="rect">
            <a:avLst/>
          </a:prstGeom>
        </p:spPr>
      </p:pic>
      <p:sp>
        <p:nvSpPr>
          <p:cNvPr id="3" name="TextBox 2">
            <a:extLst>
              <a:ext uri="{FF2B5EF4-FFF2-40B4-BE49-F238E27FC236}">
                <a16:creationId xmlns:a16="http://schemas.microsoft.com/office/drawing/2014/main" id="{52417F1D-EB47-E040-9E46-E06EC6BDCB13}"/>
              </a:ext>
            </a:extLst>
          </p:cNvPr>
          <p:cNvSpPr txBox="1"/>
          <p:nvPr/>
        </p:nvSpPr>
        <p:spPr>
          <a:xfrm>
            <a:off x="1547542" y="3429000"/>
            <a:ext cx="9349058" cy="1323439"/>
          </a:xfrm>
          <a:prstGeom prst="rect">
            <a:avLst/>
          </a:prstGeom>
          <a:noFill/>
        </p:spPr>
        <p:txBody>
          <a:bodyPr wrap="square" rtlCol="0">
            <a:spAutoFit/>
          </a:bodyPr>
          <a:lstStyle/>
          <a:p>
            <a:pPr algn="ctr"/>
            <a:r>
              <a:rPr lang="en-US" sz="4000" dirty="0">
                <a:solidFill>
                  <a:srgbClr val="011893"/>
                </a:solidFill>
              </a:rPr>
              <a:t>Grassland soil nutrient addition network: 27 sites with leaf and whole-plot data</a:t>
            </a:r>
          </a:p>
        </p:txBody>
      </p:sp>
    </p:spTree>
    <p:extLst>
      <p:ext uri="{BB962C8B-B14F-4D97-AF65-F5344CB8AC3E}">
        <p14:creationId xmlns:p14="http://schemas.microsoft.com/office/powerpoint/2010/main" val="791092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Globally, N addition increases leaf area, not leaf N</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2"/>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
        <p:nvSpPr>
          <p:cNvPr id="14" name="TextBox 13">
            <a:extLst>
              <a:ext uri="{FF2B5EF4-FFF2-40B4-BE49-F238E27FC236}">
                <a16:creationId xmlns:a16="http://schemas.microsoft.com/office/drawing/2014/main" id="{2462EEE6-A5E7-084D-80FB-2A4D1C829759}"/>
              </a:ext>
            </a:extLst>
          </p:cNvPr>
          <p:cNvSpPr txBox="1"/>
          <p:nvPr/>
        </p:nvSpPr>
        <p:spPr>
          <a:xfrm>
            <a:off x="6934201" y="1760672"/>
            <a:ext cx="3630930" cy="584775"/>
          </a:xfrm>
          <a:prstGeom prst="rect">
            <a:avLst/>
          </a:prstGeom>
          <a:noFill/>
        </p:spPr>
        <p:txBody>
          <a:bodyPr wrap="none" rtlCol="0">
            <a:spAutoFit/>
          </a:bodyPr>
          <a:lstStyle/>
          <a:p>
            <a:r>
              <a:rPr lang="en-US" sz="3200" dirty="0">
                <a:solidFill>
                  <a:srgbClr val="011893"/>
                </a:solidFill>
              </a:rPr>
              <a:t>No change (P = 0.42)</a:t>
            </a:r>
          </a:p>
        </p:txBody>
      </p:sp>
      <p:sp>
        <p:nvSpPr>
          <p:cNvPr id="15" name="TextBox 14">
            <a:extLst>
              <a:ext uri="{FF2B5EF4-FFF2-40B4-BE49-F238E27FC236}">
                <a16:creationId xmlns:a16="http://schemas.microsoft.com/office/drawing/2014/main" id="{B9BC62B6-7DB9-9444-9433-B814E56CDD69}"/>
              </a:ext>
            </a:extLst>
          </p:cNvPr>
          <p:cNvSpPr txBox="1"/>
          <p:nvPr/>
        </p:nvSpPr>
        <p:spPr>
          <a:xfrm>
            <a:off x="1797924" y="1760672"/>
            <a:ext cx="4048929" cy="584775"/>
          </a:xfrm>
          <a:prstGeom prst="rect">
            <a:avLst/>
          </a:prstGeom>
          <a:noFill/>
        </p:spPr>
        <p:txBody>
          <a:bodyPr wrap="none" rtlCol="0">
            <a:spAutoFit/>
          </a:bodyPr>
          <a:lstStyle/>
          <a:p>
            <a:r>
              <a:rPr lang="en-US" sz="3200" dirty="0">
                <a:solidFill>
                  <a:srgbClr val="011893"/>
                </a:solidFill>
              </a:rPr>
              <a:t>41% increase (P &lt; 0.05)</a:t>
            </a:r>
          </a:p>
        </p:txBody>
      </p:sp>
      <p:pic>
        <p:nvPicPr>
          <p:cNvPr id="4" name="Picture 3">
            <a:extLst>
              <a:ext uri="{FF2B5EF4-FFF2-40B4-BE49-F238E27FC236}">
                <a16:creationId xmlns:a16="http://schemas.microsoft.com/office/drawing/2014/main" id="{49638AD9-8191-8B4D-9F80-FBF1698153AA}"/>
              </a:ext>
            </a:extLst>
          </p:cNvPr>
          <p:cNvPicPr>
            <a:picLocks noChangeAspect="1"/>
          </p:cNvPicPr>
          <p:nvPr/>
        </p:nvPicPr>
        <p:blipFill>
          <a:blip r:embed="rId4"/>
          <a:stretch>
            <a:fillRect/>
          </a:stretch>
        </p:blipFill>
        <p:spPr>
          <a:xfrm>
            <a:off x="6924540" y="2475061"/>
            <a:ext cx="3771900" cy="3429000"/>
          </a:xfrm>
          <a:prstGeom prst="rect">
            <a:avLst/>
          </a:prstGeom>
        </p:spPr>
      </p:pic>
      <p:pic>
        <p:nvPicPr>
          <p:cNvPr id="11" name="Picture 10">
            <a:extLst>
              <a:ext uri="{FF2B5EF4-FFF2-40B4-BE49-F238E27FC236}">
                <a16:creationId xmlns:a16="http://schemas.microsoft.com/office/drawing/2014/main" id="{142373FF-1AEE-414A-9D66-3ED10840CCA3}"/>
              </a:ext>
            </a:extLst>
          </p:cNvPr>
          <p:cNvPicPr>
            <a:picLocks noChangeAspect="1"/>
          </p:cNvPicPr>
          <p:nvPr/>
        </p:nvPicPr>
        <p:blipFill>
          <a:blip r:embed="rId5"/>
          <a:stretch>
            <a:fillRect/>
          </a:stretch>
        </p:blipFill>
        <p:spPr>
          <a:xfrm>
            <a:off x="1936438" y="2475061"/>
            <a:ext cx="3771900" cy="3429000"/>
          </a:xfrm>
          <a:prstGeom prst="rect">
            <a:avLst/>
          </a:prstGeom>
        </p:spPr>
      </p:pic>
    </p:spTree>
    <p:extLst>
      <p:ext uri="{BB962C8B-B14F-4D97-AF65-F5344CB8AC3E}">
        <p14:creationId xmlns:p14="http://schemas.microsoft.com/office/powerpoint/2010/main" val="4264443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Globally, N addition has no impact on leaf N</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w="38100">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490328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81880"/>
          </a:xfrm>
        </p:spPr>
        <p:txBody>
          <a:bodyPr>
            <a:normAutofit fontScale="90000"/>
          </a:bodyPr>
          <a:lstStyle/>
          <a:p>
            <a:r>
              <a:rPr lang="en-US" dirty="0">
                <a:solidFill>
                  <a:srgbClr val="011893"/>
                </a:solidFill>
              </a:rPr>
              <a:t>Question 3: </a:t>
            </a:r>
            <a:r>
              <a:rPr lang="en-US" dirty="0"/>
              <a:t>Does photosynthesis respond to nitrogen addition?</a:t>
            </a:r>
            <a:br>
              <a:rPr lang="en-US" dirty="0"/>
            </a:br>
            <a:br>
              <a:rPr lang="en-US" dirty="0"/>
            </a:br>
            <a:r>
              <a:rPr lang="en-US" b="1" dirty="0">
                <a:solidFill>
                  <a:srgbClr val="009051"/>
                </a:solidFill>
              </a:rPr>
              <a:t>No, plants respond to added nitrogen by increasing leaf area, not photosynthesis</a:t>
            </a:r>
          </a:p>
        </p:txBody>
      </p:sp>
      <p:grpSp>
        <p:nvGrpSpPr>
          <p:cNvPr id="4" name="Group 3">
            <a:extLst>
              <a:ext uri="{FF2B5EF4-FFF2-40B4-BE49-F238E27FC236}">
                <a16:creationId xmlns:a16="http://schemas.microsoft.com/office/drawing/2014/main" id="{09154241-E9A9-9D46-89A8-5556B911E0D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5682A2CF-7845-E845-A43E-59AE0B1728E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01447BA-DA85-7D44-A5F2-FE7FAFE4159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424139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8AC8914D-48E5-5F44-8EBA-30DB52F5FE3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ADFAF6-C173-6A46-A100-822061952BC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8E6ACE59-4F70-604C-B8BB-D7C85E079A86}"/>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2DE6A558-60AA-BE4B-A384-E90A87BD18B8}"/>
              </a:ext>
            </a:extLst>
          </p:cNvPr>
          <p:cNvPicPr>
            <a:picLocks noChangeAspect="1"/>
          </p:cNvPicPr>
          <p:nvPr/>
        </p:nvPicPr>
        <p:blipFill rotWithShape="1">
          <a:blip r:embed="rId3"/>
          <a:srcRect l="33498" t="4180" r="34093" b="70702"/>
          <a:stretch/>
        </p:blipFill>
        <p:spPr>
          <a:xfrm>
            <a:off x="10667597" y="5326126"/>
            <a:ext cx="1524403" cy="1527048"/>
          </a:xfrm>
          <a:prstGeom prst="rect">
            <a:avLst/>
          </a:prstGeom>
        </p:spPr>
      </p:pic>
      <p:sp>
        <p:nvSpPr>
          <p:cNvPr id="8" name="TextBox 7">
            <a:extLst>
              <a:ext uri="{FF2B5EF4-FFF2-40B4-BE49-F238E27FC236}">
                <a16:creationId xmlns:a16="http://schemas.microsoft.com/office/drawing/2014/main" id="{5A0107B8-95A6-9E47-91C7-E6A0724B2DFD}"/>
              </a:ext>
            </a:extLst>
          </p:cNvPr>
          <p:cNvSpPr txBox="1"/>
          <p:nvPr/>
        </p:nvSpPr>
        <p:spPr>
          <a:xfrm>
            <a:off x="10663671" y="4679795"/>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spTree>
    <p:extLst>
      <p:ext uri="{BB962C8B-B14F-4D97-AF65-F5344CB8AC3E}">
        <p14:creationId xmlns:p14="http://schemas.microsoft.com/office/powerpoint/2010/main" val="3559592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grpSp>
        <p:nvGrpSpPr>
          <p:cNvPr id="3" name="Group 2">
            <a:extLst>
              <a:ext uri="{FF2B5EF4-FFF2-40B4-BE49-F238E27FC236}">
                <a16:creationId xmlns:a16="http://schemas.microsoft.com/office/drawing/2014/main" id="{64395FDE-F12A-6349-A524-9A9E7C1AF2F8}"/>
              </a:ext>
            </a:extLst>
          </p:cNvPr>
          <p:cNvGrpSpPr/>
          <p:nvPr/>
        </p:nvGrpSpPr>
        <p:grpSpPr>
          <a:xfrm>
            <a:off x="8081319" y="-4207"/>
            <a:ext cx="4110681" cy="369332"/>
            <a:chOff x="8081319" y="-4207"/>
            <a:chExt cx="4110681" cy="369332"/>
          </a:xfrm>
        </p:grpSpPr>
        <p:sp>
          <p:nvSpPr>
            <p:cNvPr id="4" name="TextBox 3">
              <a:extLst>
                <a:ext uri="{FF2B5EF4-FFF2-40B4-BE49-F238E27FC236}">
                  <a16:creationId xmlns:a16="http://schemas.microsoft.com/office/drawing/2014/main" id="{FDFE0CEB-54CB-5649-889F-CB776138DBC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a:extLst>
                <a:ext uri="{FF2B5EF4-FFF2-40B4-BE49-F238E27FC236}">
                  <a16:creationId xmlns:a16="http://schemas.microsoft.com/office/drawing/2014/main" id="{8AB06BA0-273F-8040-8D38-1DDE15B3E65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1292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65412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5400" b="1"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793723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3810493" y="5750004"/>
            <a:ext cx="5464135" cy="923330"/>
          </a:xfrm>
          <a:prstGeom prst="rect">
            <a:avLst/>
          </a:prstGeom>
          <a:noFill/>
        </p:spPr>
        <p:txBody>
          <a:bodyPr wrap="square" rtlCol="0">
            <a:spAutoFit/>
          </a:bodyPr>
          <a:lstStyle/>
          <a:p>
            <a:r>
              <a:rPr lang="en-US" sz="5400" dirty="0">
                <a:solidFill>
                  <a:srgbClr val="FF0000"/>
                </a:solidFill>
              </a:rPr>
              <a:t>Red = C</a:t>
            </a:r>
            <a:r>
              <a:rPr lang="en-US" sz="5400" baseline="-25000" dirty="0">
                <a:solidFill>
                  <a:srgbClr val="FF0000"/>
                </a:solidFill>
              </a:rPr>
              <a:t>4 </a:t>
            </a:r>
            <a:r>
              <a:rPr lang="en-US" sz="5400" dirty="0">
                <a:solidFill>
                  <a:srgbClr val="0432FF"/>
                </a:solidFill>
              </a:rPr>
              <a:t>Blue = C</a:t>
            </a:r>
            <a:r>
              <a:rPr lang="en-US" sz="5400" baseline="-25000" dirty="0">
                <a:solidFill>
                  <a:srgbClr val="0432FF"/>
                </a:solidFill>
              </a:rPr>
              <a:t>3</a:t>
            </a:r>
            <a:endParaRPr lang="en-US" sz="54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rotWithShape="1">
          <a:blip r:embed="rId2"/>
          <a:srcRect l="25296"/>
          <a:stretch/>
        </p:blipFill>
        <p:spPr>
          <a:xfrm>
            <a:off x="253503" y="888059"/>
            <a:ext cx="11734847" cy="4756959"/>
          </a:xfrm>
          <a:prstGeom prst="rect">
            <a:avLst/>
          </a:prstGeom>
        </p:spPr>
      </p:pic>
      <p:grpSp>
        <p:nvGrpSpPr>
          <p:cNvPr id="4" name="Group 3">
            <a:extLst>
              <a:ext uri="{FF2B5EF4-FFF2-40B4-BE49-F238E27FC236}">
                <a16:creationId xmlns:a16="http://schemas.microsoft.com/office/drawing/2014/main" id="{D89C141E-C2CE-244B-965C-6D05C71D718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0A94807-7E0C-9945-A805-84B1CCBA798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05124E57-1D3B-424E-ADCE-5D61AFB0AA7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570147BE-84E8-D44C-991A-7CDCA8873873}"/>
              </a:ext>
            </a:extLst>
          </p:cNvPr>
          <p:cNvSpPr txBox="1"/>
          <p:nvPr/>
        </p:nvSpPr>
        <p:spPr>
          <a:xfrm>
            <a:off x="0" y="6488668"/>
            <a:ext cx="2518446" cy="369332"/>
          </a:xfrm>
          <a:prstGeom prst="rect">
            <a:avLst/>
          </a:prstGeom>
          <a:noFill/>
        </p:spPr>
        <p:txBody>
          <a:bodyPr wrap="none" rtlCol="0">
            <a:spAutoFit/>
          </a:bodyPr>
          <a:lstStyle/>
          <a:p>
            <a:r>
              <a:rPr lang="en-US" dirty="0"/>
              <a:t>Scott and Smith (in prep)</a:t>
            </a:r>
          </a:p>
        </p:txBody>
      </p:sp>
    </p:spTree>
    <p:extLst>
      <p:ext uri="{BB962C8B-B14F-4D97-AF65-F5344CB8AC3E}">
        <p14:creationId xmlns:p14="http://schemas.microsoft.com/office/powerpoint/2010/main" val="97439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59050"/>
          </a:xfrm>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br>
              <a:rPr lang="en-US" dirty="0"/>
            </a:br>
            <a:r>
              <a:rPr lang="en-US" b="1" dirty="0">
                <a:solidFill>
                  <a:srgbClr val="011893"/>
                </a:solidFill>
              </a:rPr>
              <a:t>C</a:t>
            </a:r>
            <a:r>
              <a:rPr lang="en-US" b="1" baseline="-25000" dirty="0">
                <a:solidFill>
                  <a:srgbClr val="011893"/>
                </a:solidFill>
              </a:rPr>
              <a:t>4</a:t>
            </a:r>
            <a:r>
              <a:rPr lang="en-US" b="1" dirty="0">
                <a:solidFill>
                  <a:srgbClr val="011893"/>
                </a:solidFill>
              </a:rPr>
              <a:t> is better in hot, dry, low CO</a:t>
            </a:r>
            <a:r>
              <a:rPr lang="en-US" b="1" baseline="-25000" dirty="0">
                <a:solidFill>
                  <a:srgbClr val="011893"/>
                </a:solidFill>
              </a:rPr>
              <a:t>2</a:t>
            </a:r>
            <a:r>
              <a:rPr lang="en-US" b="1" dirty="0">
                <a:solidFill>
                  <a:srgbClr val="011893"/>
                </a:solidFill>
              </a:rPr>
              <a:t> environments</a:t>
            </a:r>
            <a:endParaRPr lang="en-US" b="1" dirty="0"/>
          </a:p>
        </p:txBody>
      </p:sp>
      <p:grpSp>
        <p:nvGrpSpPr>
          <p:cNvPr id="4" name="Group 3">
            <a:extLst>
              <a:ext uri="{FF2B5EF4-FFF2-40B4-BE49-F238E27FC236}">
                <a16:creationId xmlns:a16="http://schemas.microsoft.com/office/drawing/2014/main" id="{EC07A79A-3619-8048-8EBD-07E8DAF0682E}"/>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7005B9F-2512-0F43-B250-2BACAA48C4B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F317342-CD93-A847-AFF8-66669C2BF8A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64013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produce short term responses that match data</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139078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t>We have a theoretical model for photosynthetic acclimation</a:t>
            </a:r>
          </a:p>
          <a:p>
            <a:pPr lvl="1"/>
            <a:r>
              <a:rPr lang="en-US" sz="3200" dirty="0">
                <a:solidFill>
                  <a:srgbClr val="009051"/>
                </a:solidFill>
              </a:rPr>
              <a:t>Few empirical parameters</a:t>
            </a:r>
          </a:p>
          <a:p>
            <a:pPr lvl="1"/>
            <a:r>
              <a:rPr lang="en-US" sz="3200" dirty="0">
                <a:solidFill>
                  <a:srgbClr val="009051"/>
                </a:solidFill>
              </a:rPr>
              <a:t>Mechanistically based</a:t>
            </a:r>
          </a:p>
        </p:txBody>
      </p:sp>
    </p:spTree>
    <p:extLst>
      <p:ext uri="{BB962C8B-B14F-4D97-AF65-F5344CB8AC3E}">
        <p14:creationId xmlns:p14="http://schemas.microsoft.com/office/powerpoint/2010/main" val="1060938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solidFill>
                  <a:schemeClr val="bg1">
                    <a:lumMod val="85000"/>
                  </a:schemeClr>
                </a:solidFill>
              </a:rPr>
              <a:t>We have a theoretical model for photosynthetic acclimation</a:t>
            </a:r>
          </a:p>
          <a:p>
            <a:pPr lvl="1"/>
            <a:r>
              <a:rPr lang="en-US" sz="3200" dirty="0">
                <a:solidFill>
                  <a:schemeClr val="bg1">
                    <a:lumMod val="85000"/>
                  </a:schemeClr>
                </a:solidFill>
              </a:rPr>
              <a:t>Few empirical parameters</a:t>
            </a:r>
          </a:p>
          <a:p>
            <a:pPr lvl="1"/>
            <a:r>
              <a:rPr lang="en-US" sz="3200" dirty="0">
                <a:solidFill>
                  <a:schemeClr val="bg1">
                    <a:lumMod val="85000"/>
                  </a:schemeClr>
                </a:solidFill>
              </a:rPr>
              <a:t>Mechanistically based</a:t>
            </a:r>
          </a:p>
          <a:p>
            <a:pPr marL="742950" indent="-742950">
              <a:buFont typeface="+mj-lt"/>
              <a:buAutoNum type="arabicPeriod"/>
            </a:pPr>
            <a:r>
              <a:rPr lang="en-US" sz="3600" dirty="0"/>
              <a:t>The theory can be useful!</a:t>
            </a:r>
          </a:p>
          <a:p>
            <a:pPr lvl="1"/>
            <a:r>
              <a:rPr lang="en-US" sz="3200" dirty="0">
                <a:solidFill>
                  <a:srgbClr val="011893"/>
                </a:solidFill>
              </a:rPr>
              <a:t>Improving the reliability of climate models</a:t>
            </a:r>
          </a:p>
          <a:p>
            <a:pPr lvl="1"/>
            <a:r>
              <a:rPr lang="en-US" sz="3200" dirty="0">
                <a:solidFill>
                  <a:srgbClr val="011893"/>
                </a:solidFill>
              </a:rPr>
              <a:t>Acting as a null model for understanding mechanisms</a:t>
            </a:r>
          </a:p>
        </p:txBody>
      </p:sp>
    </p:spTree>
    <p:extLst>
      <p:ext uri="{BB962C8B-B14F-4D97-AF65-F5344CB8AC3E}">
        <p14:creationId xmlns:p14="http://schemas.microsoft.com/office/powerpoint/2010/main" val="866056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grpSp>
        <p:nvGrpSpPr>
          <p:cNvPr id="5" name="Group 4">
            <a:extLst>
              <a:ext uri="{FF2B5EF4-FFF2-40B4-BE49-F238E27FC236}">
                <a16:creationId xmlns:a16="http://schemas.microsoft.com/office/drawing/2014/main" id="{F2554E09-1A25-D646-8EBC-294ACF547EC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D180974-B21E-2348-A336-CFD6B794522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FBE9A865-4963-C34B-BF16-BCE51F102053}"/>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113878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grpSp>
        <p:nvGrpSpPr>
          <p:cNvPr id="5" name="Group 4">
            <a:extLst>
              <a:ext uri="{FF2B5EF4-FFF2-40B4-BE49-F238E27FC236}">
                <a16:creationId xmlns:a16="http://schemas.microsoft.com/office/drawing/2014/main" id="{B068DE4E-AD8D-074A-B103-DE39CFB7320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5252440-2D57-8040-B772-6A1FBC6DFB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13D9DC0-34F3-AE4D-8EA3-ACAE0699344C}"/>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999651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stomatal conductance</a:t>
            </a:r>
            <a:r>
              <a:rPr lang="el-GR" i="1" dirty="0"/>
              <a:t>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conductance</a:t>
            </a:r>
            <a:r>
              <a:rPr lang="el-GR" sz="4000" i="1" dirty="0">
                <a:solidFill>
                  <a:srgbClr val="011893"/>
                </a:solidFill>
              </a:rPr>
              <a:t>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grpSp>
        <p:nvGrpSpPr>
          <p:cNvPr id="4" name="Group 3">
            <a:extLst>
              <a:ext uri="{FF2B5EF4-FFF2-40B4-BE49-F238E27FC236}">
                <a16:creationId xmlns:a16="http://schemas.microsoft.com/office/drawing/2014/main" id="{AAC62F4E-9396-7344-A6FE-FD4F8203D87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B420AF3-272A-D546-A093-06B1E989ABE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BEDA653-C45E-CC48-AE5C-F0FDB27558C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165610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7" cy="1897955"/>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endParaRPr lang="en-US" sz="4400" baseline="-25000" dirty="0">
              <a:solidFill>
                <a:srgbClr val="009051"/>
              </a:solidFill>
            </a:endParaRP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grpSp>
        <p:nvGrpSpPr>
          <p:cNvPr id="4" name="Group 3">
            <a:extLst>
              <a:ext uri="{FF2B5EF4-FFF2-40B4-BE49-F238E27FC236}">
                <a16:creationId xmlns:a16="http://schemas.microsoft.com/office/drawing/2014/main" id="{BC313E4E-0589-5D46-94DE-3BA4391B8BBC}"/>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86C564E-A039-B649-852D-D2D6765547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5CEA6E1-23D5-5845-B12F-1723F4E2E102}"/>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64980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2123658"/>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6760184" cy="369332"/>
          </a:xfrm>
          <a:prstGeom prst="rect">
            <a:avLst/>
          </a:prstGeom>
          <a:noFill/>
        </p:spPr>
        <p:txBody>
          <a:bodyPr wrap="none" rtlCol="0">
            <a:spAutoFit/>
          </a:bodyPr>
          <a:lstStyle/>
          <a:p>
            <a:r>
              <a:rPr lang="en-US" dirty="0"/>
              <a:t>Prentice et al. (2014) </a:t>
            </a:r>
            <a:r>
              <a:rPr lang="en-US" i="1" dirty="0"/>
              <a:t>Ecology Letters</a:t>
            </a:r>
            <a:r>
              <a:rPr lang="en-US" dirty="0"/>
              <a:t>; Wang et al. (2017) </a:t>
            </a:r>
            <a:r>
              <a:rPr lang="en-US" i="1" dirty="0"/>
              <a:t>Nature Plants</a:t>
            </a:r>
            <a:endParaRPr lang="en-US" dirty="0"/>
          </a:p>
        </p:txBody>
      </p:sp>
    </p:spTree>
    <p:extLst>
      <p:ext uri="{BB962C8B-B14F-4D97-AF65-F5344CB8AC3E}">
        <p14:creationId xmlns:p14="http://schemas.microsoft.com/office/powerpoint/2010/main" val="1921124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grpSp>
        <p:nvGrpSpPr>
          <p:cNvPr id="5" name="Group 4">
            <a:extLst>
              <a:ext uri="{FF2B5EF4-FFF2-40B4-BE49-F238E27FC236}">
                <a16:creationId xmlns:a16="http://schemas.microsoft.com/office/drawing/2014/main" id="{6B0EB10B-FA83-3845-A373-778F1BAD52D2}"/>
              </a:ext>
            </a:extLst>
          </p:cNvPr>
          <p:cNvGrpSpPr/>
          <p:nvPr/>
        </p:nvGrpSpPr>
        <p:grpSpPr>
          <a:xfrm>
            <a:off x="8081319" y="0"/>
            <a:ext cx="4110681" cy="369332"/>
            <a:chOff x="8081319" y="-4207"/>
            <a:chExt cx="4110681" cy="369332"/>
          </a:xfrm>
        </p:grpSpPr>
        <p:sp>
          <p:nvSpPr>
            <p:cNvPr id="6" name="TextBox 5">
              <a:extLst>
                <a:ext uri="{FF2B5EF4-FFF2-40B4-BE49-F238E27FC236}">
                  <a16:creationId xmlns:a16="http://schemas.microsoft.com/office/drawing/2014/main" id="{E854145F-28D8-734D-9BD3-6205E16BA9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59C87225-781F-704A-B189-CE7FD93827C9}"/>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9389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46DE9DAE-6E90-8B4A-B9F2-2D214558FCC8}"/>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F322CCB3-91DC-8746-B720-C43081C95FA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E439DB6D-BDB4-9247-A547-7D2E747A63BC}"/>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50296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357944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grpSp>
        <p:nvGrpSpPr>
          <p:cNvPr id="7" name="Group 6">
            <a:extLst>
              <a:ext uri="{FF2B5EF4-FFF2-40B4-BE49-F238E27FC236}">
                <a16:creationId xmlns:a16="http://schemas.microsoft.com/office/drawing/2014/main" id="{9FA113AD-9366-CC42-9A44-236ED5D2BDE2}"/>
              </a:ext>
            </a:extLst>
          </p:cNvPr>
          <p:cNvGrpSpPr/>
          <p:nvPr/>
        </p:nvGrpSpPr>
        <p:grpSpPr>
          <a:xfrm>
            <a:off x="8081319" y="0"/>
            <a:ext cx="4110681" cy="369332"/>
            <a:chOff x="8081319" y="-4207"/>
            <a:chExt cx="4110681" cy="369332"/>
          </a:xfrm>
        </p:grpSpPr>
        <p:sp>
          <p:nvSpPr>
            <p:cNvPr id="8" name="TextBox 7">
              <a:extLst>
                <a:ext uri="{FF2B5EF4-FFF2-40B4-BE49-F238E27FC236}">
                  <a16:creationId xmlns:a16="http://schemas.microsoft.com/office/drawing/2014/main" id="{B8B3759A-7256-174C-B71F-D8870B0DBB4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D8FEBF16-4CFA-0745-A094-7778CB91E292}"/>
                </a:ext>
              </a:extLst>
            </p:cNvPr>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07710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grpSp>
        <p:nvGrpSpPr>
          <p:cNvPr id="5" name="Group 4">
            <a:extLst>
              <a:ext uri="{FF2B5EF4-FFF2-40B4-BE49-F238E27FC236}">
                <a16:creationId xmlns:a16="http://schemas.microsoft.com/office/drawing/2014/main" id="{44F53CC8-10C0-1547-869A-7E23880B0BF3}"/>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C3E1569-2465-5741-8D18-9BF5D8C21CD3}"/>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C699A8C-1984-394D-B12A-8906873626F4}"/>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E2A2CFA7-DB99-8542-A075-BC7AA8A17D98}"/>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765294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minimizes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xmlns="">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0D9A28C-5A01-084E-A392-512ABAE90D9D}"/>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D80F7456-94C4-5646-A590-F3DB3EB0C4D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1BCD4E8E-7866-9C40-9BC3-4EEC93F7DC1B}"/>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C5EACAA1-0142-9849-9744-B2627F9644B3}"/>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1486768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xmlns="">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xmlns="">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1F0C00D-2325-DD42-9693-16552EF9F12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46346B9-87DF-6445-9AE3-64329D7F6B3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BBB2E96-F525-6049-986D-EAD20CECC2DC}"/>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CF0A0C6C-72CC-FA4A-83C9-CF5819BDC276}"/>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996043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transpiration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carboxylation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
        <p:nvSpPr>
          <p:cNvPr id="9" name="TextBox 8">
            <a:extLst>
              <a:ext uri="{FF2B5EF4-FFF2-40B4-BE49-F238E27FC236}">
                <a16:creationId xmlns:a16="http://schemas.microsoft.com/office/drawing/2014/main" id="{FA2022F5-9AF7-D948-850C-8CE79CF11930}"/>
              </a:ext>
            </a:extLst>
          </p:cNvPr>
          <p:cNvSpPr txBox="1"/>
          <p:nvPr/>
        </p:nvSpPr>
        <p:spPr>
          <a:xfrm>
            <a:off x="8981203" y="2088122"/>
            <a:ext cx="3007148" cy="1754326"/>
          </a:xfrm>
          <a:prstGeom prst="rect">
            <a:avLst/>
          </a:prstGeom>
          <a:noFill/>
          <a:ln>
            <a:solidFill>
              <a:srgbClr val="011893"/>
            </a:solidFill>
          </a:ln>
        </p:spPr>
        <p:txBody>
          <a:bodyPr wrap="square" rtlCol="0">
            <a:spAutoFit/>
          </a:bodyPr>
          <a:lstStyle/>
          <a:p>
            <a:r>
              <a:rPr lang="en-US" sz="3600" b="1" dirty="0">
                <a:solidFill>
                  <a:srgbClr val="011893"/>
                </a:solidFill>
              </a:rPr>
              <a:t>Empirically derived constants</a:t>
            </a:r>
          </a:p>
        </p:txBody>
      </p:sp>
    </p:spTree>
    <p:extLst>
      <p:ext uri="{BB962C8B-B14F-4D97-AF65-F5344CB8AC3E}">
        <p14:creationId xmlns:p14="http://schemas.microsoft.com/office/powerpoint/2010/main" val="1189682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grpSp>
        <p:nvGrpSpPr>
          <p:cNvPr id="4" name="Group 3">
            <a:extLst>
              <a:ext uri="{FF2B5EF4-FFF2-40B4-BE49-F238E27FC236}">
                <a16:creationId xmlns:a16="http://schemas.microsoft.com/office/drawing/2014/main" id="{D34BC375-63F2-2B4E-984D-2A41A6DE1E2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5A1295B-93F0-004A-897E-3CF4E3FD4F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2A0269-4595-9E41-891C-636A1E08797C}"/>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10D7BBB0-4A0F-1741-881B-929A8A4E6E4F}"/>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2333008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latin typeface="Calibri" panose="020F0502020204030204" pitchFamily="34" charset="0"/>
                <a:cs typeface="Calibri" panose="020F0502020204030204" pitchFamily="34" charset="0"/>
              </a:rPr>
              <a:t>transpiration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latin typeface="Calibri" panose="020F0502020204030204" pitchFamily="34" charset="0"/>
                <a:cs typeface="Calibri" panose="020F0502020204030204" pitchFamily="34" charset="0"/>
              </a:rPr>
              <a:t>carboxylation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grpSp>
        <p:nvGrpSpPr>
          <p:cNvPr id="7" name="Group 6">
            <a:extLst>
              <a:ext uri="{FF2B5EF4-FFF2-40B4-BE49-F238E27FC236}">
                <a16:creationId xmlns:a16="http://schemas.microsoft.com/office/drawing/2014/main" id="{9231DDFC-884F-FF45-BB67-291819AC685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F98C5A82-D247-BA41-B89E-38AA18CBA07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A52C091-A2D8-C24D-86BA-55C135E5856D}"/>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B75A4CE-021D-F74B-B5D2-A58CA8FAB695}"/>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4148464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no theoretical model</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8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362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8090907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2544509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89857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56297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590341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35661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2400460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734219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4" name="Picture 3">
            <a:extLst>
              <a:ext uri="{FF2B5EF4-FFF2-40B4-BE49-F238E27FC236}">
                <a16:creationId xmlns:a16="http://schemas.microsoft.com/office/drawing/2014/main" id="{A353ADFD-C5A4-F64B-B20F-95EC96DA65B8}"/>
              </a:ext>
            </a:extLst>
          </p:cNvPr>
          <p:cNvPicPr>
            <a:picLocks noChangeAspect="1"/>
          </p:cNvPicPr>
          <p:nvPr/>
        </p:nvPicPr>
        <p:blipFill>
          <a:blip r:embed="rId3"/>
          <a:stretch>
            <a:fillRect/>
          </a:stretch>
        </p:blipFill>
        <p:spPr>
          <a:xfrm>
            <a:off x="4007039" y="2970284"/>
            <a:ext cx="3702252" cy="3362532"/>
          </a:xfrm>
          <a:prstGeom prst="rect">
            <a:avLst/>
          </a:prstGeom>
        </p:spPr>
      </p:pic>
    </p:spTree>
    <p:extLst>
      <p:ext uri="{BB962C8B-B14F-4D97-AF65-F5344CB8AC3E}">
        <p14:creationId xmlns:p14="http://schemas.microsoft.com/office/powerpoint/2010/main" val="1279446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r>
              <a:rPr lang="en-US" sz="2800" dirty="0">
                <a:solidFill>
                  <a:srgbClr val="009051"/>
                </a:solidFill>
              </a:rPr>
              <a:t>Not mechanistic</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278682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15304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photosynthesize at the </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6273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grpSp>
        <p:nvGrpSpPr>
          <p:cNvPr id="6" name="Group 5">
            <a:extLst>
              <a:ext uri="{FF2B5EF4-FFF2-40B4-BE49-F238E27FC236}">
                <a16:creationId xmlns:a16="http://schemas.microsoft.com/office/drawing/2014/main" id="{D5B11ACC-4F46-484B-A97D-097C113B9F61}"/>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5E0CE809-9D4B-C744-976F-538B4A9127B7}"/>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FAEAF2BC-AD48-834F-B47F-1A9291DCAC25}"/>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278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1706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grpSp>
        <p:nvGrpSpPr>
          <p:cNvPr id="9" name="Group 8">
            <a:extLst>
              <a:ext uri="{FF2B5EF4-FFF2-40B4-BE49-F238E27FC236}">
                <a16:creationId xmlns:a16="http://schemas.microsoft.com/office/drawing/2014/main" id="{C0B70A7E-94B7-D941-9EF3-2A6F8EEFFCB0}"/>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0DA20522-3227-514F-BEA4-EEF49509EA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a:extLst>
                <a:ext uri="{FF2B5EF4-FFF2-40B4-BE49-F238E27FC236}">
                  <a16:creationId xmlns:a16="http://schemas.microsoft.com/office/drawing/2014/main" id="{9372194E-C8B3-8443-9243-5AA36A39100F}"/>
                </a:ext>
              </a:extLst>
            </p:cNvPr>
            <p:cNvPicPr>
              <a:picLocks noChangeAspect="1"/>
            </p:cNvPicPr>
            <p:nvPr/>
          </p:nvPicPr>
          <p:blipFill>
            <a:blip r:embed="rId7"/>
            <a:stretch>
              <a:fillRect/>
            </a:stretch>
          </p:blipFill>
          <p:spPr>
            <a:xfrm>
              <a:off x="11925170" y="71620"/>
              <a:ext cx="266830" cy="217677"/>
            </a:xfrm>
            <a:prstGeom prst="rect">
              <a:avLst/>
            </a:prstGeom>
          </p:spPr>
        </p:pic>
      </p:grpSp>
      <p:sp>
        <p:nvSpPr>
          <p:cNvPr id="12" name="TextBox 11">
            <a:extLst>
              <a:ext uri="{FF2B5EF4-FFF2-40B4-BE49-F238E27FC236}">
                <a16:creationId xmlns:a16="http://schemas.microsoft.com/office/drawing/2014/main" id="{8E971784-8F60-0841-8326-C8F2D804FC0A}"/>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698241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979</TotalTime>
  <Words>2922</Words>
  <Application>Microsoft Macintosh PowerPoint</Application>
  <PresentationFormat>Widescreen</PresentationFormat>
  <Paragraphs>363</Paragraphs>
  <Slides>90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Cambria Math</vt:lpstr>
      <vt:lpstr>Office Theme</vt:lpstr>
      <vt:lpstr>Photosynthetic acclimation through the lens of optimality</vt:lpstr>
      <vt:lpstr>Photosynthesis is important!</vt:lpstr>
      <vt:lpstr>Photosynthesis is important!</vt:lpstr>
      <vt:lpstr>Photosynthesis is important!</vt:lpstr>
      <vt:lpstr>Theoretical models for photosynthesis exist</vt:lpstr>
      <vt:lpstr>These produce short term responses that match data</vt:lpstr>
      <vt:lpstr>Long-term responses can differ from short-term responses due to acclimation</vt:lpstr>
      <vt:lpstr>Long-term responses can differ from short-term responses due to acclimation</vt:lpstr>
      <vt:lpstr>Acclimation is ubiquitous and well known…</vt:lpstr>
      <vt:lpstr>…and can impacts carbon cycling and climate</vt:lpstr>
      <vt:lpstr>But no theoretical model for photosynthetic acclimation exists</vt:lpstr>
      <vt:lpstr>Lack of theory results in…</vt:lpstr>
      <vt:lpstr>Lack of theory results in…</vt:lpstr>
      <vt:lpstr>Lack of theory results in…</vt:lpstr>
      <vt:lpstr>Our Goal: Develop a mechanistic model of photosynthetic acclimation based on optimization and the first principles of plant physiological theory</vt:lpstr>
      <vt:lpstr>Optimization: Least cost hypothesis</vt:lpstr>
      <vt:lpstr>Optimal photosynthesis </vt:lpstr>
      <vt:lpstr>Optimal photosynthesis </vt:lpstr>
      <vt:lpstr>Optimal photosynthesis </vt:lpstr>
      <vt:lpstr>PowerPoint Presentation</vt:lpstr>
      <vt:lpstr>Optimal photosynthesis </vt:lpstr>
      <vt:lpstr>Biochemistry optimization: Coordination hypothesis</vt:lpstr>
      <vt:lpstr>Biochemistry optimization: Coordination hypothesis</vt:lpstr>
      <vt:lpstr>Coordination of photosynthesis</vt:lpstr>
      <vt:lpstr>Coordination of photosynthesis</vt:lpstr>
      <vt:lpstr>Rearrange to solve for measurable traits </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Photosynthesis acclimates spatially as expected from optimization</vt:lpstr>
      <vt:lpstr>Question 2: How will photosynthesis acclimate to future conditions?</vt:lpstr>
      <vt:lpstr>Photosynthetic traits change with temperature and CO2 in ways expected from optimization</vt:lpstr>
      <vt:lpstr>Photosynthetic traits change with temperature and CO2 in ways expected from optimization</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Photosynthesis will increase and per-leaf-area nutrient use will decrease</vt:lpstr>
      <vt:lpstr>Question 3: Does photosynthesis respond to nutrient addition?</vt:lpstr>
      <vt:lpstr>From the least cost hypothesis…</vt:lpstr>
      <vt:lpstr>From the least cost hypothesis…</vt:lpstr>
      <vt:lpstr>Leaf area, but not photosynthesis increases with N addition</vt:lpstr>
      <vt:lpstr>But do greenhouse experiments translate to the field?</vt:lpstr>
      <vt:lpstr>PowerPoint Presentation</vt:lpstr>
      <vt:lpstr>Globally, N addition increases leaf area, not leaf N</vt:lpstr>
      <vt:lpstr>Globally, N addition has no impact on leaf N</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C4 versus C3 optimization</vt:lpstr>
      <vt:lpstr>PowerPoint Presentation</vt:lpstr>
      <vt:lpstr>Question 4: When is C4 photosynthesis an advantage over C3 photosynthesis?  C4 is better in hot, dry, low CO2 environments</vt:lpstr>
      <vt:lpstr>Conclusions</vt:lpstr>
      <vt:lpstr>Conclusions</vt:lpstr>
      <vt:lpstr>PowerPoint Presentation</vt:lpstr>
      <vt:lpstr>PowerPoint Presentation</vt:lpstr>
      <vt:lpstr>PowerPoint Presentation</vt:lpstr>
      <vt:lpstr>Optimal stomatal conductance </vt:lpstr>
      <vt:lpstr>Stomatal openness determines χ </vt:lpstr>
      <vt:lpstr>Optimal χ is a function of the costs and the environment </vt:lpstr>
      <vt:lpstr>PowerPoint Presentation</vt:lpstr>
      <vt:lpstr>PowerPoint Presentation</vt:lpstr>
      <vt:lpstr>PowerPoint Presentation</vt:lpstr>
      <vt:lpstr>Globally, χ is optimized</vt:lpstr>
      <vt:lpstr>Optimal χ minimizes the costs to maintain transpiration and carboxylation </vt:lpstr>
      <vt:lpstr>Optimal χ mathmatically </vt:lpstr>
      <vt:lpstr>Optimal χ is a function of the costs and the environment </vt:lpstr>
      <vt:lpstr>PowerPoint Presentation</vt:lpstr>
      <vt:lpstr>Optimal χ is a function of the costs and the environment </vt:lpstr>
      <vt:lpstr>PowerPoint Presentation</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…but can we reliably model it?</vt:lpstr>
      <vt:lpstr>Modeling acclimation: the typical approach</vt:lpstr>
      <vt:lpstr>Modeling acclimation: the typical approach</vt:lpstr>
      <vt:lpstr>Our Approach: Step back and simplify</vt:lpstr>
      <vt:lpstr>Our approach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118</cp:revision>
  <dcterms:created xsi:type="dcterms:W3CDTF">2019-07-15T15:11:58Z</dcterms:created>
  <dcterms:modified xsi:type="dcterms:W3CDTF">2019-07-22T20:12:42Z</dcterms:modified>
</cp:coreProperties>
</file>